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57" r:id="rId3"/>
    <p:sldId id="260" r:id="rId4"/>
    <p:sldId id="261" r:id="rId5"/>
    <p:sldId id="262" r:id="rId6"/>
    <p:sldId id="258" r:id="rId7"/>
    <p:sldId id="259"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68" d="100"/>
          <a:sy n="68" d="100"/>
        </p:scale>
        <p:origin x="-588" y="-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8"/>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E291A8D-0A95-4C29-B1AB-EA913B3885DE}" type="datetimeFigureOut">
              <a:rPr lang="en-US" smtClean="0"/>
              <a:pPr/>
              <a:t>7/11/2024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96BBA97-781F-488A-B882-206A2AFE947C}" type="slidenum">
              <a:rPr lang="en-US" smtClean="0"/>
              <a:pPr/>
              <a:t>‹#›</a:t>
            </a:fld>
            <a:endParaRPr lang="en-US"/>
          </a:p>
        </p:txBody>
      </p:sp>
      <p:sp>
        <p:nvSpPr>
          <p:cNvPr id="7" name="Rectangle 6"/>
          <p:cNvSpPr/>
          <p:nvPr/>
        </p:nvSpPr>
        <p:spPr>
          <a:xfrm>
            <a:off x="83910" y="1449306"/>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10"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10"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3"/>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91A8D-0A95-4C29-B1AB-EA913B3885DE}"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BBA97-781F-488A-B882-206A2AFE94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4"/>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3"/>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91A8D-0A95-4C29-B1AB-EA913B3885DE}"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BBA97-781F-488A-B882-206A2AFE94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E291A8D-0A95-4C29-B1AB-EA913B3885DE}"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BBA97-781F-488A-B882-206A2AFE947C}"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8"/>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3"/>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291A8D-0A95-4C29-B1AB-EA913B3885DE}" type="datetimeFigureOut">
              <a:rPr lang="en-US" smtClean="0"/>
              <a:pPr/>
              <a:t>7/11/2024</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1"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7" y="2341478"/>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7"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896BBA97-781F-488A-B882-206A2AFE94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E291A8D-0A95-4C29-B1AB-EA913B3885DE}"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BBA97-781F-488A-B882-206A2AFE947C}"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E291A8D-0A95-4C29-B1AB-EA913B3885DE}" type="datetimeFigureOut">
              <a:rPr lang="en-US" smtClean="0"/>
              <a:pPr/>
              <a:t>7/11/2024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BBA97-781F-488A-B882-206A2AFE947C}"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291A8D-0A95-4C29-B1AB-EA913B3885DE}" type="datetimeFigureOut">
              <a:rPr lang="en-US" smtClean="0"/>
              <a:pPr/>
              <a:t>7/11/2024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BBA97-781F-488A-B882-206A2AFE94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91A8D-0A95-4C29-B1AB-EA913B3885DE}" type="datetimeFigureOut">
              <a:rPr lang="en-US" smtClean="0"/>
              <a:pPr/>
              <a:t>7/11/2024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BBA97-781F-488A-B882-206A2AFE94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291A8D-0A95-4C29-B1AB-EA913B3885DE}"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BBA97-781F-488A-B882-206A2AFE947C}"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291A8D-0A95-4C29-B1AB-EA913B3885DE}" type="datetimeFigureOut">
              <a:rPr lang="en-US" smtClean="0"/>
              <a:pPr/>
              <a:t>7/11/2024</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896BBA97-781F-488A-B882-206A2AFE947C}"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6" y="4650477"/>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9" y="4773227"/>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80" y="66678"/>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2E291A8D-0A95-4C29-B1AB-EA913B3885DE}" type="datetimeFigureOut">
              <a:rPr lang="en-US" smtClean="0"/>
              <a:pPr/>
              <a:t>7/11/2024</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96BBA97-781F-488A-B882-206A2AFE94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B7D970-59CD-24CF-35C3-BA5B837313E8}"/>
              </a:ext>
            </a:extLst>
          </p:cNvPr>
          <p:cNvSpPr>
            <a:spLocks noGrp="1"/>
          </p:cNvSpPr>
          <p:nvPr>
            <p:ph type="ctrTitle"/>
          </p:nvPr>
        </p:nvSpPr>
        <p:spPr/>
        <p:txBody>
          <a:bodyPr/>
          <a:lstStyle/>
          <a:p>
            <a:r>
              <a:rPr lang="en-US" b="1" dirty="0"/>
              <a:t>Circular Flow of </a:t>
            </a:r>
            <a:r>
              <a:rPr lang="en-US" b="1" dirty="0" smtClean="0"/>
              <a:t>Income in Simple Economy</a:t>
            </a:r>
            <a:endParaRPr lang="en-US" b="1" dirty="0"/>
          </a:p>
        </p:txBody>
      </p:sp>
    </p:spTree>
    <p:extLst>
      <p:ext uri="{BB962C8B-B14F-4D97-AF65-F5344CB8AC3E}">
        <p14:creationId xmlns:p14="http://schemas.microsoft.com/office/powerpoint/2010/main" xmlns="" val="1495819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7874AF-6C5F-0424-EA2E-DCEC9E40EE52}"/>
              </a:ext>
            </a:extLst>
          </p:cNvPr>
          <p:cNvSpPr>
            <a:spLocks noGrp="1"/>
          </p:cNvSpPr>
          <p:nvPr>
            <p:ph type="title"/>
          </p:nvPr>
        </p:nvSpPr>
        <p:spPr/>
        <p:txBody>
          <a:bodyPr/>
          <a:lstStyle/>
          <a:p>
            <a:r>
              <a:rPr lang="en-US" b="1" dirty="0"/>
              <a:t>Circular Flow of </a:t>
            </a:r>
            <a:r>
              <a:rPr lang="en-US" b="1" dirty="0" smtClean="0"/>
              <a:t>Income in Simple Economy</a:t>
            </a:r>
            <a:endParaRPr lang="en-US" b="1" dirty="0"/>
          </a:p>
        </p:txBody>
      </p:sp>
      <p:sp>
        <p:nvSpPr>
          <p:cNvPr id="3" name="Content Placeholder 2">
            <a:extLst>
              <a:ext uri="{FF2B5EF4-FFF2-40B4-BE49-F238E27FC236}">
                <a16:creationId xmlns:a16="http://schemas.microsoft.com/office/drawing/2014/main" xmlns="" id="{DBD9FB7B-EAF2-E5E5-AC80-09C865A554FA}"/>
              </a:ext>
            </a:extLst>
          </p:cNvPr>
          <p:cNvSpPr>
            <a:spLocks noGrp="1"/>
          </p:cNvSpPr>
          <p:nvPr>
            <p:ph sz="quarter" idx="1"/>
          </p:nvPr>
        </p:nvSpPr>
        <p:spPr/>
        <p:txBody>
          <a:bodyPr>
            <a:normAutofit fontScale="92500" lnSpcReduction="10000"/>
          </a:bodyPr>
          <a:lstStyle/>
          <a:p>
            <a:pPr marL="0" indent="0" algn="just">
              <a:buNone/>
            </a:pPr>
            <a:r>
              <a:rPr lang="en-US" dirty="0"/>
              <a:t>The circular flow of income is an economic model that reflects how money or income flows through the different sectors of the economy. A simple economy assumes that there exist only two sectors, i.e., Households and Firms. Households are consumers of goods and services and the owners of the factors of production (land, </a:t>
            </a:r>
            <a:r>
              <a:rPr lang="en-US" dirty="0" err="1"/>
              <a:t>labour</a:t>
            </a:r>
            <a:r>
              <a:rPr lang="en-US" dirty="0"/>
              <a:t>, capital, and enterprise). However, the firm sector produces goods and services and sells them to households. </a:t>
            </a:r>
          </a:p>
          <a:p>
            <a:pPr marL="0" indent="0" algn="just">
              <a:buNone/>
            </a:pPr>
            <a:r>
              <a:rPr lang="en-US" dirty="0"/>
              <a:t>In the circular flow of income (two-sector economy), there is an exchange of goods and services between the two players, i.e., the firms and households, which leads to a certain flow of money in the economy. Households provide the firms with the factors of production namely, Land (Natural Resources), Labor, Capital, and Enterprise that generates goods and services, and consumers spend their income on the consumption of these goods and services. The firms then make factor payments to households in the form of rent, wages, interest, and profit. This flow of goods and services and factors payments between firms and households reflects the circular flow of money in an economy.</a:t>
            </a:r>
          </a:p>
        </p:txBody>
      </p:sp>
    </p:spTree>
    <p:extLst>
      <p:ext uri="{BB962C8B-B14F-4D97-AF65-F5344CB8AC3E}">
        <p14:creationId xmlns:p14="http://schemas.microsoft.com/office/powerpoint/2010/main" xmlns="" val="3763558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dirty="0" smtClean="0"/>
              <a:t>To present flow of income and </a:t>
            </a:r>
            <a:r>
              <a:rPr lang="en-US" dirty="0" smtClean="0"/>
              <a:t>expenditure, </a:t>
            </a:r>
            <a:r>
              <a:rPr lang="en-US" dirty="0" smtClean="0"/>
              <a:t>the economy is divided into two </a:t>
            </a:r>
            <a:r>
              <a:rPr lang="en-US" dirty="0" smtClean="0"/>
              <a:t>sectors:</a:t>
            </a:r>
          </a:p>
          <a:p>
            <a:pPr marL="514350" indent="-514350">
              <a:buAutoNum type="alphaLcPeriod"/>
            </a:pPr>
            <a:r>
              <a:rPr lang="en-US" dirty="0" smtClean="0"/>
              <a:t>Household </a:t>
            </a:r>
            <a:r>
              <a:rPr lang="en-US" dirty="0" smtClean="0"/>
              <a:t>sector and </a:t>
            </a:r>
          </a:p>
          <a:p>
            <a:pPr marL="514350" indent="-514350">
              <a:buAutoNum type="alphaLcPeriod"/>
            </a:pPr>
            <a:r>
              <a:rPr lang="en-US" dirty="0" smtClean="0"/>
              <a:t>Firm </a:t>
            </a:r>
            <a:r>
              <a:rPr lang="en-US" dirty="0" smtClean="0"/>
              <a:t>sector </a:t>
            </a:r>
            <a:endParaRPr lang="en-US" dirty="0" smtClean="0"/>
          </a:p>
          <a:p>
            <a:pPr marL="514350" indent="-514350">
              <a:buNone/>
            </a:pPr>
            <a:r>
              <a:rPr lang="en-US" dirty="0" smtClean="0"/>
              <a:t>It </a:t>
            </a:r>
            <a:r>
              <a:rPr lang="en-US" dirty="0" smtClean="0"/>
              <a:t>is a model of private closed </a:t>
            </a:r>
            <a:r>
              <a:rPr lang="en-US" dirty="0" smtClean="0"/>
              <a:t>economy.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household sector </a:t>
            </a:r>
            <a:r>
              <a:rPr lang="en-US" dirty="0" smtClean="0"/>
              <a:t>are:</a:t>
            </a:r>
            <a:endParaRPr lang="en-US" dirty="0"/>
          </a:p>
        </p:txBody>
      </p:sp>
      <p:sp>
        <p:nvSpPr>
          <p:cNvPr id="3" name="Content Placeholder 2"/>
          <p:cNvSpPr>
            <a:spLocks noGrp="1"/>
          </p:cNvSpPr>
          <p:nvPr>
            <p:ph sz="quarter" idx="1"/>
          </p:nvPr>
        </p:nvSpPr>
        <p:spPr/>
        <p:txBody>
          <a:bodyPr/>
          <a:lstStyle/>
          <a:p>
            <a:r>
              <a:rPr lang="en-US" dirty="0" smtClean="0"/>
              <a:t>T</a:t>
            </a:r>
            <a:r>
              <a:rPr lang="en-US" dirty="0" smtClean="0"/>
              <a:t>hey </a:t>
            </a:r>
            <a:r>
              <a:rPr lang="en-US" dirty="0" smtClean="0"/>
              <a:t>are owner of all factor of </a:t>
            </a:r>
            <a:r>
              <a:rPr lang="en-US" dirty="0" smtClean="0"/>
              <a:t>production.</a:t>
            </a:r>
          </a:p>
          <a:p>
            <a:r>
              <a:rPr lang="en-US" dirty="0" smtClean="0"/>
              <a:t>T</a:t>
            </a:r>
            <a:r>
              <a:rPr lang="en-US" dirty="0" smtClean="0"/>
              <a:t>he </a:t>
            </a:r>
            <a:r>
              <a:rPr lang="en-US" dirty="0" smtClean="0"/>
              <a:t>total income received is wages plus rent </a:t>
            </a:r>
            <a:r>
              <a:rPr lang="en-US" dirty="0" smtClean="0"/>
              <a:t>plus interest plus profit. </a:t>
            </a:r>
          </a:p>
          <a:p>
            <a:r>
              <a:rPr lang="en-US" dirty="0" smtClean="0"/>
              <a:t>T</a:t>
            </a:r>
            <a:r>
              <a:rPr lang="en-US" dirty="0" smtClean="0"/>
              <a:t>hey </a:t>
            </a:r>
            <a:r>
              <a:rPr lang="en-US" dirty="0" smtClean="0"/>
              <a:t>are the consumers of goods and </a:t>
            </a:r>
            <a:r>
              <a:rPr lang="en-US" dirty="0" smtClean="0"/>
              <a:t>services.</a:t>
            </a:r>
          </a:p>
          <a:p>
            <a:r>
              <a:rPr lang="en-US" dirty="0" smtClean="0"/>
              <a:t>T</a:t>
            </a:r>
            <a:r>
              <a:rPr lang="en-US" dirty="0" smtClean="0"/>
              <a:t>hey </a:t>
            </a:r>
            <a:r>
              <a:rPr lang="en-US" dirty="0" smtClean="0"/>
              <a:t>make consumption expenditure to the business </a:t>
            </a:r>
            <a:r>
              <a:rPr lang="en-US" dirty="0" smtClean="0"/>
              <a:t>sector.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firm sector </a:t>
            </a:r>
            <a:r>
              <a:rPr lang="en-US" dirty="0" smtClean="0"/>
              <a:t>are:</a:t>
            </a:r>
            <a:endParaRPr lang="en-US" dirty="0"/>
          </a:p>
        </p:txBody>
      </p:sp>
      <p:sp>
        <p:nvSpPr>
          <p:cNvPr id="3" name="Content Placeholder 2"/>
          <p:cNvSpPr>
            <a:spLocks noGrp="1"/>
          </p:cNvSpPr>
          <p:nvPr>
            <p:ph sz="quarter" idx="1"/>
          </p:nvPr>
        </p:nvSpPr>
        <p:spPr/>
        <p:txBody>
          <a:bodyPr/>
          <a:lstStyle/>
          <a:p>
            <a:r>
              <a:rPr lang="en-US" dirty="0" smtClean="0"/>
              <a:t>T</a:t>
            </a:r>
            <a:r>
              <a:rPr lang="en-US" dirty="0" smtClean="0"/>
              <a:t>hey hire </a:t>
            </a:r>
            <a:r>
              <a:rPr lang="en-US" dirty="0" smtClean="0"/>
              <a:t>factors of production from the household </a:t>
            </a:r>
            <a:r>
              <a:rPr lang="en-US" dirty="0" smtClean="0"/>
              <a:t>sector. </a:t>
            </a:r>
          </a:p>
          <a:p>
            <a:r>
              <a:rPr lang="en-US" dirty="0" smtClean="0"/>
              <a:t>T</a:t>
            </a:r>
            <a:r>
              <a:rPr lang="en-US" dirty="0" smtClean="0"/>
              <a:t>hey </a:t>
            </a:r>
            <a:r>
              <a:rPr lang="en-US" dirty="0" smtClean="0"/>
              <a:t>produce and </a:t>
            </a:r>
            <a:r>
              <a:rPr lang="en-US" dirty="0" smtClean="0"/>
              <a:t>sell </a:t>
            </a:r>
            <a:r>
              <a:rPr lang="en-US" dirty="0" smtClean="0"/>
              <a:t>goods and services to the households and receive income from </a:t>
            </a:r>
            <a:r>
              <a:rPr lang="en-US" dirty="0" smtClean="0"/>
              <a:t>them.</a:t>
            </a:r>
          </a:p>
          <a:p>
            <a:r>
              <a:rPr lang="en-US" dirty="0" smtClean="0"/>
              <a:t>They </a:t>
            </a:r>
            <a:r>
              <a:rPr lang="en-US" dirty="0" smtClean="0"/>
              <a:t>make factor payments to the household sectors.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FI 1.jpg"/>
          <p:cNvPicPr>
            <a:picLocks noGrp="1" noChangeAspect="1"/>
          </p:cNvPicPr>
          <p:nvPr>
            <p:ph sz="quarter" idx="1"/>
          </p:nvPr>
        </p:nvPicPr>
        <p:blipFill>
          <a:blip r:embed="rId2"/>
          <a:stretch>
            <a:fillRect/>
          </a:stretch>
        </p:blipFill>
        <p:spPr>
          <a:xfrm>
            <a:off x="2761991" y="684569"/>
            <a:ext cx="6064768" cy="537674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assumptions of this model are as follows.</a:t>
            </a:r>
            <a:endParaRPr lang="en-US" dirty="0"/>
          </a:p>
        </p:txBody>
      </p:sp>
      <p:sp>
        <p:nvSpPr>
          <p:cNvPr id="3" name="Content Placeholder 2"/>
          <p:cNvSpPr>
            <a:spLocks noGrp="1"/>
          </p:cNvSpPr>
          <p:nvPr>
            <p:ph sz="quarter" idx="1"/>
          </p:nvPr>
        </p:nvSpPr>
        <p:spPr/>
        <p:txBody>
          <a:bodyPr/>
          <a:lstStyle/>
          <a:p>
            <a:r>
              <a:rPr lang="en-US" dirty="0" smtClean="0"/>
              <a:t>There are no savings by the households. Whatever they earn, they spend in the form of consumer expenditure.</a:t>
            </a:r>
          </a:p>
          <a:p>
            <a:r>
              <a:rPr lang="en-US" dirty="0" smtClean="0"/>
              <a:t>Firms retain no profit, and whatever they earn from selling goods and services is given back to households in wages, rent, etc.</a:t>
            </a:r>
          </a:p>
          <a:p>
            <a:r>
              <a:rPr lang="en-US" dirty="0" smtClean="0"/>
              <a:t>There is no government interference in the money flow, i.e., there is no </a:t>
            </a:r>
            <a:r>
              <a:rPr lang="en-US" dirty="0" smtClean="0"/>
              <a:t>tax liability</a:t>
            </a:r>
            <a:r>
              <a:rPr lang="en-US" dirty="0" smtClean="0"/>
              <a:t> on the households or regulations imposed on the movement.</a:t>
            </a:r>
          </a:p>
          <a:p>
            <a:r>
              <a:rPr lang="en-US" dirty="0" smtClean="0"/>
              <a:t>It is assumed that it is a </a:t>
            </a:r>
            <a:r>
              <a:rPr lang="en-US" dirty="0" smtClean="0"/>
              <a:t>closed economy</a:t>
            </a:r>
            <a:r>
              <a:rPr lang="en-US" dirty="0" smtClean="0"/>
              <a:t> without any external interference from foreign countries, i.e., there is no foreign trade.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12800" y="2590800"/>
            <a:ext cx="10363200" cy="1524000"/>
          </a:xfrm>
        </p:spPr>
        <p:txBody>
          <a:bodyPr>
            <a:normAutofit/>
          </a:bodyPr>
          <a:lstStyle/>
          <a:p>
            <a:pPr algn="ctr">
              <a:lnSpc>
                <a:spcPct val="150000"/>
              </a:lnSpc>
              <a:buFont typeface="Wingdings" pitchFamily="2" charset="2"/>
              <a:buChar char="v"/>
            </a:pPr>
            <a:r>
              <a:rPr lang="en-US" sz="4800" dirty="0" smtClean="0"/>
              <a:t>THANK  YOU</a:t>
            </a:r>
            <a:endParaRPr lang="en-US" sz="4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TotalTime>
  <Words>413</Words>
  <Application>Microsoft Office PowerPoint</Application>
  <PresentationFormat>Custom</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Circular Flow of Income in Simple Economy</vt:lpstr>
      <vt:lpstr>Circular Flow of Income in Simple Economy</vt:lpstr>
      <vt:lpstr>Slide 3</vt:lpstr>
      <vt:lpstr>Features of household sector are:</vt:lpstr>
      <vt:lpstr>Features of firm sector are:</vt:lpstr>
      <vt:lpstr>Slide 6</vt:lpstr>
      <vt:lpstr>Other assumptions of this model are as follows.</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Flow of Income</dc:title>
  <dc:creator>Ananya Priya</dc:creator>
  <cp:lastModifiedBy>Hp</cp:lastModifiedBy>
  <cp:revision>5</cp:revision>
  <dcterms:created xsi:type="dcterms:W3CDTF">2023-04-12T09:07:33Z</dcterms:created>
  <dcterms:modified xsi:type="dcterms:W3CDTF">2024-07-11T13:44:49Z</dcterms:modified>
</cp:coreProperties>
</file>